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57" r:id="rId4"/>
    <p:sldId id="273" r:id="rId5"/>
    <p:sldId id="258" r:id="rId6"/>
    <p:sldId id="275" r:id="rId7"/>
    <p:sldId id="274" r:id="rId8"/>
    <p:sldId id="276" r:id="rId9"/>
    <p:sldId id="259" r:id="rId10"/>
    <p:sldId id="271" r:id="rId11"/>
    <p:sldId id="277" r:id="rId12"/>
    <p:sldId id="270" r:id="rId13"/>
    <p:sldId id="261" r:id="rId14"/>
    <p:sldId id="272" r:id="rId15"/>
    <p:sldId id="265" r:id="rId16"/>
    <p:sldId id="281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-27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1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Workshop on Modifications and Alterations Affecting Composite Parts or Composite Structure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14400" y="6604084"/>
            <a:ext cx="7467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50" b="1" dirty="0"/>
              <a:t>The information presented </a:t>
            </a:r>
            <a:r>
              <a:rPr lang="en-US" sz="1050" b="1" dirty="0" smtClean="0"/>
              <a:t>in this</a:t>
            </a:r>
            <a:r>
              <a:rPr lang="en-US" sz="1050" b="1" baseline="0" dirty="0" smtClean="0"/>
              <a:t> presentation is </a:t>
            </a:r>
            <a:r>
              <a:rPr lang="en-US" sz="1050" b="1" dirty="0" smtClean="0"/>
              <a:t>designated </a:t>
            </a:r>
            <a:r>
              <a:rPr lang="en-US" sz="1050" b="1" dirty="0"/>
              <a:t>as </a:t>
            </a:r>
            <a:r>
              <a:rPr lang="en-US" sz="1050" b="1" dirty="0" smtClean="0"/>
              <a:t>proprietary </a:t>
            </a:r>
            <a:r>
              <a:rPr lang="en-US" sz="1050" b="1" dirty="0"/>
              <a:t>to </a:t>
            </a:r>
            <a:r>
              <a:rPr lang="en-US" sz="1050" b="1" dirty="0" smtClean="0"/>
              <a:t>Air </a:t>
            </a:r>
            <a:r>
              <a:rPr lang="en-US" sz="1050" b="1" dirty="0"/>
              <a:t>Flight Technical </a:t>
            </a:r>
            <a:r>
              <a:rPr lang="en-US" sz="1050" b="1" dirty="0" smtClean="0"/>
              <a:t>LLC</a:t>
            </a:r>
            <a:endParaRPr lang="en-US" sz="1050" b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Workshop on Modifications and Alterations Affecting Composite Parts or Composite Structure 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457D93-853D-4714-92E0-8E1F1EBFAB6B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E91ADA-8BC6-416D-9E42-9932D8372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 userDrawn="1"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851648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Repair and Modification of Primary Composite Structural Components – Substantiation Complexities for Non-OEMs Within the Scope of both Field Approvals and STC Projects</a:t>
            </a:r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876800"/>
            <a:ext cx="7851648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6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3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Stephen Forness</a:t>
            </a:r>
          </a:p>
          <a:p>
            <a:pPr marL="0" marR="0" lvl="0" indent="0" algn="ctr" defTabSz="914400" rtl="0" eaLnBrk="1" fontAlgn="auto" latinLnBrk="0" hangingPunct="1">
              <a:lnSpc>
                <a:spcPct val="13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Managing Director –</a:t>
            </a:r>
          </a:p>
          <a:p>
            <a:pPr marL="0" marR="0" lvl="0" indent="0" algn="ctr" defTabSz="914400" rtl="0" eaLnBrk="1" fontAlgn="auto" latinLnBrk="0" hangingPunct="1">
              <a:lnSpc>
                <a:spcPct val="13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Air Flight Technical LLC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7851648" cy="6096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7549896" cy="4648200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en-US" sz="39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Location Selection</a:t>
            </a:r>
          </a:p>
          <a:p>
            <a:pPr lvl="1" algn="l"/>
            <a:r>
              <a:rPr lang="en-US" sz="3400" dirty="0" smtClean="0">
                <a:latin typeface="+mj-lt"/>
                <a:ea typeface="+mj-ea"/>
                <a:cs typeface="+mj-cs"/>
              </a:rPr>
              <a:t>Minimize complexity as much as possible</a:t>
            </a:r>
          </a:p>
          <a:p>
            <a:pPr lvl="0" algn="l"/>
            <a:endParaRPr lang="en-US" sz="39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r>
              <a:rPr lang="en-US" sz="39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Less </a:t>
            </a:r>
            <a:r>
              <a:rPr lang="en-US" sz="39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 more – Minimize effect on existing Load</a:t>
            </a:r>
          </a:p>
          <a:p>
            <a:pPr lvl="0" algn="l"/>
            <a:r>
              <a:rPr lang="en-US" sz="3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en-US" sz="39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Path</a:t>
            </a:r>
          </a:p>
          <a:p>
            <a:pPr lvl="0" algn="l"/>
            <a:endParaRPr lang="en-US" sz="3900" dirty="0" smtClean="0">
              <a:latin typeface="+mj-lt"/>
              <a:ea typeface="+mj-ea"/>
              <a:cs typeface="+mj-cs"/>
            </a:endParaRPr>
          </a:p>
          <a:p>
            <a:pPr lvl="0" algn="l"/>
            <a:r>
              <a:rPr lang="en-US" sz="3900" dirty="0" smtClean="0">
                <a:latin typeface="+mj-lt"/>
                <a:ea typeface="+mj-ea"/>
                <a:cs typeface="+mj-cs"/>
              </a:rPr>
              <a:t>Clearly </a:t>
            </a:r>
            <a:r>
              <a:rPr lang="en-US" sz="3900" dirty="0" smtClean="0">
                <a:latin typeface="+mj-lt"/>
                <a:ea typeface="+mj-ea"/>
                <a:cs typeface="+mj-cs"/>
              </a:rPr>
              <a:t>present work plan for correct installation 	(Utilize SRM Methods and procedures as much as 	possible)</a:t>
            </a:r>
          </a:p>
          <a:p>
            <a:pPr lvl="0" algn="l"/>
            <a:endParaRPr lang="en-US" sz="39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r>
              <a:rPr lang="en-US" sz="39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Replace </a:t>
            </a:r>
            <a:r>
              <a:rPr lang="en-US" sz="39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Lightning </a:t>
            </a:r>
            <a:r>
              <a:rPr lang="en-US" sz="39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protection</a:t>
            </a:r>
            <a:endParaRPr lang="en-US" sz="39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b="1" dirty="0" smtClean="0">
                <a:effectLst/>
                <a:latin typeface="+mn-lt"/>
              </a:rPr>
              <a:t>Structural </a:t>
            </a:r>
            <a:r>
              <a:rPr lang="en-US" sz="3900" b="1" dirty="0" smtClean="0">
                <a:effectLst/>
                <a:latin typeface="+mn-lt"/>
              </a:rPr>
              <a:t>Substantiation</a:t>
            </a:r>
            <a:endParaRPr lang="en-US" sz="3900" b="1" dirty="0"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FEM </a:t>
            </a:r>
            <a:r>
              <a:rPr lang="en-US" dirty="0" smtClean="0"/>
              <a:t>(Load Distribution Only)</a:t>
            </a:r>
          </a:p>
          <a:p>
            <a:pPr>
              <a:buNone/>
            </a:pPr>
            <a:r>
              <a:rPr lang="en-US" dirty="0" smtClean="0"/>
              <a:t>		Bi-axial loads needed (not just hoop)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Close </a:t>
            </a:r>
            <a:r>
              <a:rPr lang="en-US" dirty="0" smtClean="0"/>
              <a:t>Form Solutions</a:t>
            </a:r>
          </a:p>
          <a:p>
            <a:pPr>
              <a:buNone/>
            </a:pPr>
            <a:r>
              <a:rPr lang="en-US" dirty="0" smtClean="0"/>
              <a:t>	 	Details analysis</a:t>
            </a:r>
          </a:p>
          <a:p>
            <a:pPr>
              <a:buNone/>
            </a:pPr>
            <a:r>
              <a:rPr lang="en-US" dirty="0" smtClean="0"/>
              <a:t>		Failure </a:t>
            </a:r>
            <a:r>
              <a:rPr lang="en-US" dirty="0" smtClean="0"/>
              <a:t>Criteria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Bonded Joint analysis</a:t>
            </a:r>
          </a:p>
          <a:p>
            <a:pPr>
              <a:buNone/>
            </a:pPr>
            <a:r>
              <a:rPr lang="en-US" dirty="0" smtClean="0"/>
              <a:t>		Bearing / Bi-Pass Curves based 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different layups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Damage </a:t>
            </a:r>
            <a:r>
              <a:rPr lang="en-US" dirty="0" smtClean="0"/>
              <a:t>Tolerance Substantiation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26346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8534400" cy="838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900" b="1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Effects of Defects Before and After </a:t>
            </a:r>
            <a:endParaRPr lang="en-US" sz="3900" dirty="0"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7315200" cy="2667000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Effects on properties of 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porosity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voids 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other manufacturing defects</a:t>
            </a:r>
          </a:p>
          <a:p>
            <a:pPr lvl="0" algn="l"/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Effects 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 properties of damage (Impact, Heat 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Damage 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etc)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371600"/>
            <a:ext cx="7315200" cy="9144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Plan Differences between STC and Field Approvals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7854696" cy="3352800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en-US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Material Properties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Inspection Techniques – Before and After </a:t>
            </a:r>
          </a:p>
          <a:p>
            <a:pPr lvl="0" algn="l">
              <a:buClr>
                <a:srgbClr val="0BD0D9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white"/>
                </a:solidFill>
                <a:latin typeface="Calibri"/>
              </a:rPr>
              <a:t>Design Issues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Analysis Methodologies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Effects of Defects Before and After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Process Specification for Bonding, Drilling, etc.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Experience of the Installation Mechanics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924800" cy="6858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39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Possible Analysis Criteria Pyramid - Fuselage</a:t>
            </a:r>
            <a:endParaRPr lang="en-US" sz="39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133600" y="2362200"/>
            <a:ext cx="5562600" cy="3810000"/>
          </a:xfrm>
        </p:spPr>
        <p:txBody>
          <a:bodyPr>
            <a:normAutofit/>
          </a:bodyPr>
          <a:lstStyle/>
          <a:p>
            <a:pPr lvl="0" algn="ctr"/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Bolted Analysis – Bolt Loads / Bearing Bypass</a:t>
            </a: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Bonding Analysis (Peel /</a:t>
            </a: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Maximum Shear)</a:t>
            </a: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FEM – Validation (Load</a:t>
            </a: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Distribution Only)</a:t>
            </a: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Bird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Strike (Analysis </a:t>
            </a: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 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Test)</a:t>
            </a:r>
          </a:p>
          <a:p>
            <a:pPr lvl="0" algn="l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endParaRPr lang="en-US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514600" y="2286000"/>
            <a:ext cx="4572000" cy="3505200"/>
            <a:chOff x="1219200" y="1905000"/>
            <a:chExt cx="4572000" cy="3505200"/>
          </a:xfrm>
        </p:grpSpPr>
        <p:sp>
          <p:nvSpPr>
            <p:cNvPr id="4" name="Isosceles Triangle 3"/>
            <p:cNvSpPr/>
            <p:nvPr/>
          </p:nvSpPr>
          <p:spPr>
            <a:xfrm>
              <a:off x="1219200" y="1905000"/>
              <a:ext cx="4572000" cy="3505200"/>
            </a:xfrm>
            <a:prstGeom prst="triangle">
              <a:avLst/>
            </a:prstGeom>
            <a:no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971800" y="2743200"/>
              <a:ext cx="1066800" cy="0"/>
            </a:xfrm>
            <a:prstGeom prst="line">
              <a:avLst/>
            </a:prstGeom>
            <a:ln w="254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  <a:endCxn id="4" idx="5"/>
            </p:cNvCxnSpPr>
            <p:nvPr/>
          </p:nvCxnSpPr>
          <p:spPr>
            <a:xfrm>
              <a:off x="2362200" y="3657600"/>
              <a:ext cx="2286000" cy="0"/>
            </a:xfrm>
            <a:prstGeom prst="line">
              <a:avLst/>
            </a:prstGeom>
            <a:ln w="254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28800" y="4495800"/>
              <a:ext cx="3352800" cy="0"/>
            </a:xfrm>
            <a:prstGeom prst="line">
              <a:avLst/>
            </a:prstGeom>
            <a:ln w="254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924800" cy="6858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9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Possible Analysis Criteria Pyramid - Empennage</a:t>
            </a:r>
            <a:endParaRPr lang="en-US" sz="39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438400" y="2438400"/>
            <a:ext cx="4876800" cy="3810000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Flutter / Stiffness</a:t>
            </a:r>
          </a:p>
          <a:p>
            <a:pPr lvl="0" algn="ctr"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Bonding Analysis (Peel /</a:t>
            </a: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Maximum Shear)</a:t>
            </a: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Aerodynamic </a:t>
            </a: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Smoothness</a:t>
            </a:r>
          </a:p>
          <a:p>
            <a:pPr lvl="0" algn="ctr">
              <a:spcBef>
                <a:spcPts val="0"/>
              </a:spcBef>
            </a:pPr>
            <a:endParaRPr lang="en-US" sz="1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Weight / Re-Balance</a:t>
            </a: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endParaRPr lang="en-US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grpSp>
        <p:nvGrpSpPr>
          <p:cNvPr id="5" name="Group 14"/>
          <p:cNvGrpSpPr/>
          <p:nvPr/>
        </p:nvGrpSpPr>
        <p:grpSpPr>
          <a:xfrm>
            <a:off x="2514600" y="2286000"/>
            <a:ext cx="4572000" cy="3505200"/>
            <a:chOff x="1219200" y="1905000"/>
            <a:chExt cx="4572000" cy="3505200"/>
          </a:xfrm>
        </p:grpSpPr>
        <p:sp>
          <p:nvSpPr>
            <p:cNvPr id="4" name="Isosceles Triangle 3"/>
            <p:cNvSpPr/>
            <p:nvPr/>
          </p:nvSpPr>
          <p:spPr>
            <a:xfrm>
              <a:off x="1219200" y="1905000"/>
              <a:ext cx="4572000" cy="3505200"/>
            </a:xfrm>
            <a:prstGeom prst="triangle">
              <a:avLst/>
            </a:prstGeom>
            <a:no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971800" y="2743200"/>
              <a:ext cx="1066800" cy="0"/>
            </a:xfrm>
            <a:prstGeom prst="line">
              <a:avLst/>
            </a:prstGeom>
            <a:ln w="254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  <a:endCxn id="4" idx="5"/>
            </p:cNvCxnSpPr>
            <p:nvPr/>
          </p:nvCxnSpPr>
          <p:spPr>
            <a:xfrm>
              <a:off x="2362200" y="3657600"/>
              <a:ext cx="2286000" cy="0"/>
            </a:xfrm>
            <a:prstGeom prst="line">
              <a:avLst/>
            </a:prstGeom>
            <a:ln w="254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28800" y="4495800"/>
              <a:ext cx="3352800" cy="0"/>
            </a:xfrm>
            <a:prstGeom prst="line">
              <a:avLst/>
            </a:prstGeom>
            <a:ln w="254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90600"/>
            <a:ext cx="5943600" cy="6858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6553200" cy="167640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Repairs and modification of primary aircraft structures will be performed without OEM assistance!!!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352" y="1219200"/>
            <a:ext cx="7851648" cy="914400"/>
          </a:xfrm>
        </p:spPr>
        <p:txBody>
          <a:bodyPr>
            <a:normAutofit/>
          </a:bodyPr>
          <a:lstStyle/>
          <a:p>
            <a:pPr lvl="0" algn="l"/>
            <a:r>
              <a:rPr lang="en-US" sz="3900" b="1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Where Would Someone Start</a:t>
            </a:r>
            <a:endParaRPr lang="en-US" sz="3900" dirty="0"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7854696" cy="1828800"/>
          </a:xfrm>
        </p:spPr>
        <p:txBody>
          <a:bodyPr>
            <a:noAutofit/>
          </a:bodyPr>
          <a:lstStyle/>
          <a:p>
            <a:pPr lvl="0" algn="l">
              <a:buClr>
                <a:schemeClr val="accent1"/>
              </a:buClr>
              <a:buSzPct val="75000"/>
              <a:buFont typeface="Wingdings" pitchFamily="2" charset="2"/>
              <a:buChar char="Ø"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Complexity of the Problem</a:t>
            </a:r>
          </a:p>
          <a:p>
            <a:pPr lvl="1" algn="l">
              <a:buSzPct val="75000"/>
              <a:buFont typeface="Wingdings" pitchFamily="2" charset="2"/>
              <a:buChar char="§"/>
            </a:pPr>
            <a:r>
              <a:rPr lang="en-US" dirty="0" smtClean="0">
                <a:latin typeface="+mj-lt"/>
                <a:ea typeface="+mj-ea"/>
                <a:cs typeface="+mj-cs"/>
              </a:rPr>
              <a:t>Antenna </a:t>
            </a:r>
            <a:r>
              <a:rPr lang="en-US" dirty="0" err="1" smtClean="0">
                <a:latin typeface="+mj-lt"/>
                <a:ea typeface="+mj-ea"/>
                <a:cs typeface="+mj-cs"/>
              </a:rPr>
              <a:t>vs</a:t>
            </a:r>
            <a:r>
              <a:rPr lang="en-US" dirty="0" smtClean="0">
                <a:latin typeface="+mj-lt"/>
                <a:ea typeface="+mj-ea"/>
                <a:cs typeface="+mj-cs"/>
              </a:rPr>
              <a:t> Major PSE(s) Modification</a:t>
            </a:r>
          </a:p>
          <a:p>
            <a:pPr lvl="1" algn="l">
              <a:buSzPct val="75000"/>
              <a:buFont typeface="Wingdings" pitchFamily="2" charset="2"/>
              <a:buChar char="§"/>
            </a:pPr>
            <a:r>
              <a:rPr lang="en-US" dirty="0" smtClean="0">
                <a:latin typeface="+mj-lt"/>
                <a:ea typeface="+mj-ea"/>
                <a:cs typeface="+mj-cs"/>
              </a:rPr>
              <a:t>STC </a:t>
            </a:r>
            <a:r>
              <a:rPr lang="en-US" dirty="0" err="1" smtClean="0">
                <a:latin typeface="+mj-lt"/>
                <a:ea typeface="+mj-ea"/>
                <a:cs typeface="+mj-cs"/>
              </a:rPr>
              <a:t>vs</a:t>
            </a:r>
            <a:r>
              <a:rPr lang="en-US" dirty="0" smtClean="0">
                <a:latin typeface="+mj-lt"/>
                <a:ea typeface="+mj-ea"/>
                <a:cs typeface="+mj-cs"/>
              </a:rPr>
              <a:t> Field Approval</a:t>
            </a:r>
          </a:p>
          <a:p>
            <a:pPr lvl="0" algn="l">
              <a:buClr>
                <a:schemeClr val="accent1"/>
              </a:buClr>
              <a:buSzPct val="75000"/>
              <a:buFont typeface="Wingdings" pitchFamily="2" charset="2"/>
              <a:buChar char="Ø"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Design, Manufacturing, Quality Assurance</a:t>
            </a:r>
          </a:p>
          <a:p>
            <a:pPr lvl="0" algn="l">
              <a:buClr>
                <a:schemeClr val="accent1"/>
              </a:buClr>
              <a:buSzPct val="75000"/>
              <a:buFont typeface="Wingdings" pitchFamily="2" charset="2"/>
              <a:buChar char="Ø"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Material Properties </a:t>
            </a:r>
          </a:p>
          <a:p>
            <a:pPr lvl="0" algn="l">
              <a:buClr>
                <a:schemeClr val="accent1"/>
              </a:buClr>
              <a:buSzPct val="75000"/>
              <a:buFont typeface="Wingdings" pitchFamily="2" charset="2"/>
              <a:buChar char="Ø"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Structural Substantiation (Static, Fatigue, and</a:t>
            </a:r>
          </a:p>
          <a:p>
            <a:pPr lvl="0" algn="l">
              <a:buClr>
                <a:schemeClr val="accent1"/>
              </a:buClr>
              <a:buSzPct val="75000"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 Damage Tolerance)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371600"/>
            <a:ext cx="7315200" cy="914400"/>
          </a:xfrm>
        </p:spPr>
        <p:txBody>
          <a:bodyPr>
            <a:noAutofit/>
          </a:bodyPr>
          <a:lstStyle/>
          <a:p>
            <a:r>
              <a:rPr lang="en-US" sz="3900" b="1" dirty="0" smtClean="0">
                <a:effectLst/>
                <a:latin typeface="+mn-lt"/>
              </a:rPr>
              <a:t>Original Manufacture </a:t>
            </a:r>
            <a:r>
              <a:rPr lang="en-US" sz="3900" b="1" dirty="0" smtClean="0">
                <a:effectLst/>
                <a:latin typeface="+mn-lt"/>
              </a:rPr>
              <a:t>Information</a:t>
            </a:r>
            <a:endParaRPr lang="en-US" sz="3900" dirty="0"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7854696" cy="3352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Ply Layup</a:t>
            </a:r>
          </a:p>
          <a:p>
            <a:r>
              <a:rPr lang="en-US" sz="2400" dirty="0" smtClean="0"/>
              <a:t>	Material(s) Used</a:t>
            </a:r>
          </a:p>
          <a:p>
            <a:r>
              <a:rPr lang="en-US" sz="2400" dirty="0" smtClean="0"/>
              <a:t>	OEM material properties used in original design. </a:t>
            </a:r>
            <a:r>
              <a:rPr lang="en-US" sz="2400" dirty="0" smtClean="0"/>
              <a:t>	(</a:t>
            </a:r>
            <a:r>
              <a:rPr lang="en-US" sz="2400" dirty="0" smtClean="0"/>
              <a:t>Including all building block test)</a:t>
            </a:r>
          </a:p>
          <a:p>
            <a:r>
              <a:rPr lang="en-US" sz="2400" dirty="0" smtClean="0"/>
              <a:t>	OEM </a:t>
            </a:r>
            <a:r>
              <a:rPr lang="en-US" sz="2400" dirty="0" smtClean="0"/>
              <a:t>BVID Results used in Damage Tolerance Design 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Design Loads – External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	Design Loads - Internal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Defects </a:t>
            </a:r>
            <a:r>
              <a:rPr lang="en-US" sz="2400" dirty="0" smtClean="0">
                <a:solidFill>
                  <a:srgbClr val="0070C0"/>
                </a:solidFill>
              </a:rPr>
              <a:t>covered by OEM MRB and allowed to remain </a:t>
            </a:r>
            <a:r>
              <a:rPr lang="en-US" sz="2400" dirty="0" smtClean="0">
                <a:solidFill>
                  <a:srgbClr val="0070C0"/>
                </a:solidFill>
              </a:rPr>
              <a:t>	that </a:t>
            </a:r>
            <a:r>
              <a:rPr lang="en-US" sz="2400" dirty="0" smtClean="0">
                <a:solidFill>
                  <a:srgbClr val="0070C0"/>
                </a:solidFill>
              </a:rPr>
              <a:t>can affect </a:t>
            </a:r>
            <a:r>
              <a:rPr lang="en-US" sz="2400" dirty="0" smtClean="0">
                <a:solidFill>
                  <a:srgbClr val="0070C0"/>
                </a:solidFill>
              </a:rPr>
              <a:t>the repair </a:t>
            </a:r>
            <a:r>
              <a:rPr lang="en-US" sz="2400" dirty="0" smtClean="0">
                <a:solidFill>
                  <a:srgbClr val="0070C0"/>
                </a:solidFill>
              </a:rPr>
              <a:t>or modification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1143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What Will Be Needed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STC</a:t>
            </a:r>
          </a:p>
          <a:p>
            <a:pPr>
              <a:buNone/>
            </a:pPr>
            <a:r>
              <a:rPr lang="en-US" dirty="0" smtClean="0"/>
              <a:t>Process Specifications</a:t>
            </a:r>
          </a:p>
          <a:p>
            <a:pPr>
              <a:buNone/>
            </a:pPr>
            <a:r>
              <a:rPr lang="en-US" dirty="0" smtClean="0"/>
              <a:t>	Material </a:t>
            </a:r>
            <a:r>
              <a:rPr lang="en-US" dirty="0" smtClean="0"/>
              <a:t>Qualification</a:t>
            </a:r>
          </a:p>
          <a:p>
            <a:pPr>
              <a:buNone/>
            </a:pPr>
            <a:r>
              <a:rPr lang="en-US" dirty="0" smtClean="0"/>
              <a:t>		Inspection </a:t>
            </a:r>
            <a:r>
              <a:rPr lang="en-US" dirty="0" smtClean="0"/>
              <a:t>Methods</a:t>
            </a:r>
          </a:p>
          <a:p>
            <a:pPr>
              <a:buNone/>
            </a:pPr>
            <a:r>
              <a:rPr lang="en-US" dirty="0" smtClean="0"/>
              <a:t>		     C-Scan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A-Scan </a:t>
            </a:r>
            <a:r>
              <a:rPr lang="en-US" dirty="0" smtClean="0"/>
              <a:t>(What limitations does this </a:t>
            </a:r>
            <a:r>
              <a:rPr lang="en-US" dirty="0" smtClean="0"/>
              <a:t>				cause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Detail Part Manufacturing</a:t>
            </a:r>
          </a:p>
          <a:p>
            <a:pPr>
              <a:buNone/>
            </a:pPr>
            <a:r>
              <a:rPr lang="en-US" dirty="0" smtClean="0"/>
              <a:t>		        Curing Methods (Autoclave, </a:t>
            </a:r>
            <a:r>
              <a:rPr lang="en-US" dirty="0" smtClean="0"/>
              <a:t>Oven-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  Vacuum</a:t>
            </a:r>
            <a:r>
              <a:rPr lang="en-US" dirty="0" smtClean="0"/>
              <a:t>, and Room Temperature)</a:t>
            </a:r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dirty="0" smtClean="0"/>
              <a:t>Trimming</a:t>
            </a:r>
          </a:p>
          <a:p>
            <a:pPr>
              <a:buNone/>
            </a:pPr>
            <a:r>
              <a:rPr lang="en-US" dirty="0" smtClean="0"/>
              <a:t>Field Approval – All process Specification on Drawings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352" y="533400"/>
            <a:ext cx="7851648" cy="990600"/>
          </a:xfrm>
        </p:spPr>
        <p:txBody>
          <a:bodyPr>
            <a:normAutofit/>
          </a:bodyPr>
          <a:lstStyle/>
          <a:p>
            <a:pPr lvl="0" algn="l"/>
            <a:r>
              <a:rPr lang="en-US" sz="3900" b="1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Material Properties </a:t>
            </a:r>
            <a:endParaRPr lang="en-US" sz="3900" dirty="0"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934200" cy="411480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Equivalence  (70 K </a:t>
            </a:r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$) – Basic OEM Laminate</a:t>
            </a:r>
            <a:endParaRPr lang="en-US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endParaRPr lang="en-US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Complete </a:t>
            </a:r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Basic Material Properties (CMH-17 </a:t>
            </a:r>
            <a:endParaRPr lang="en-US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</a:t>
            </a:r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Set) (150 K $)</a:t>
            </a:r>
          </a:p>
          <a:p>
            <a:pPr lvl="0" algn="l"/>
            <a:endParaRPr lang="en-US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Building </a:t>
            </a:r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Block Approach for Each Modification Or Repair </a:t>
            </a:r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25-150 K </a:t>
            </a:r>
            <a:r>
              <a: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$)</a:t>
            </a:r>
          </a:p>
          <a:p>
            <a:pPr lvl="0" algn="l"/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/>
              <a:t>MRB (e.g. property reduction due to</a:t>
            </a:r>
          </a:p>
          <a:p>
            <a:r>
              <a:rPr lang="en-US" sz="2800" dirty="0" smtClean="0"/>
              <a:t>   porosity)</a:t>
            </a:r>
          </a:p>
          <a:p>
            <a:pPr lvl="0" algn="l"/>
            <a:endParaRPr lang="en-US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Specifications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3581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Assembly </a:t>
            </a:r>
            <a:r>
              <a:rPr lang="en-US" dirty="0" smtClean="0"/>
              <a:t>Processes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Bonding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Drilling</a:t>
            </a:r>
          </a:p>
          <a:p>
            <a:pPr>
              <a:buNone/>
            </a:pPr>
            <a:r>
              <a:rPr lang="en-US" dirty="0" smtClean="0"/>
              <a:t>		Priming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Painting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Decal Application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etc.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0"/>
            <a:ext cx="5574792" cy="1143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Design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52600"/>
            <a:ext cx="61722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Details Needed on Drawings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Ply </a:t>
            </a:r>
            <a:r>
              <a:rPr lang="en-US" dirty="0" smtClean="0"/>
              <a:t>Flat Patterns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Finish </a:t>
            </a:r>
            <a:r>
              <a:rPr lang="en-US" dirty="0" smtClean="0"/>
              <a:t>Article Ply Location</a:t>
            </a:r>
          </a:p>
          <a:p>
            <a:pPr>
              <a:buNone/>
            </a:pPr>
            <a:r>
              <a:rPr lang="en-US" dirty="0" smtClean="0"/>
              <a:t>Assemblies </a:t>
            </a:r>
            <a:r>
              <a:rPr lang="en-US" dirty="0" smtClean="0"/>
              <a:t>/ Installations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Inspection </a:t>
            </a:r>
            <a:r>
              <a:rPr lang="en-US" dirty="0" smtClean="0"/>
              <a:t>prior to modification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Callout </a:t>
            </a:r>
            <a:r>
              <a:rPr lang="en-US" dirty="0" smtClean="0"/>
              <a:t>of all </a:t>
            </a:r>
            <a:r>
              <a:rPr lang="en-US" dirty="0" smtClean="0"/>
              <a:t>appropriate</a:t>
            </a:r>
            <a:r>
              <a:rPr lang="en-US" dirty="0" smtClean="0"/>
              <a:t> </a:t>
            </a:r>
            <a:r>
              <a:rPr lang="en-US" dirty="0" smtClean="0"/>
              <a:t>Process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Specification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</a:t>
            </a:r>
            <a:r>
              <a:rPr lang="en-US" dirty="0" smtClean="0"/>
              <a:t>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429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Inspection </a:t>
            </a:r>
            <a:r>
              <a:rPr lang="en-US" dirty="0" smtClean="0"/>
              <a:t>Requirements – Detail Parts, Assembly, Installations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Inspection </a:t>
            </a:r>
            <a:r>
              <a:rPr lang="en-US" dirty="0" smtClean="0"/>
              <a:t>Methods – C-Scan, A-Scan, etc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MRB Manual / Procedures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352" y="914400"/>
            <a:ext cx="6403848" cy="1524000"/>
          </a:xfrm>
        </p:spPr>
        <p:txBody>
          <a:bodyPr>
            <a:normAutofit/>
          </a:bodyPr>
          <a:lstStyle/>
          <a:p>
            <a:pPr lvl="0" algn="l"/>
            <a:r>
              <a:rPr lang="en-US" sz="3900" b="1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Inspection </a:t>
            </a:r>
            <a:r>
              <a:rPr lang="en-US" sz="3900" b="1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Used </a:t>
            </a:r>
            <a:r>
              <a:rPr lang="en-US" sz="3900" b="1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– Before and After </a:t>
            </a:r>
            <a:endParaRPr lang="en-US" sz="3900" dirty="0"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7162800" cy="3276600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Need to first assess the existing structural integrity, </a:t>
            </a:r>
          </a:p>
          <a:p>
            <a:pPr lvl="1" algn="l"/>
            <a:r>
              <a:rPr lang="en-US" sz="42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C-Scan or A-Scan</a:t>
            </a:r>
            <a:endParaRPr lang="en-US" sz="42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 algn="l"/>
            <a:endParaRPr lang="en-US" sz="4400" dirty="0" smtClean="0"/>
          </a:p>
          <a:p>
            <a:pPr lvl="0" algn="l"/>
            <a:r>
              <a:rPr lang="en-US" sz="4400" dirty="0" smtClean="0"/>
              <a:t>Second </a:t>
            </a:r>
            <a:r>
              <a:rPr lang="en-US" sz="4400" dirty="0" smtClean="0"/>
              <a:t>to ensure quality of the repair or modification</a:t>
            </a:r>
          </a:p>
          <a:p>
            <a:pPr lvl="1" algn="l"/>
            <a:r>
              <a:rPr lang="en-US" sz="4200" dirty="0" smtClean="0"/>
              <a:t>C-Scan or A-Scan</a:t>
            </a:r>
          </a:p>
          <a:p>
            <a:pPr algn="l"/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2587</TotalTime>
  <Words>356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Repair and Modification of Primary Composite Structural Components – Substantiation Complexities for Non-OEMs Within the Scope of both Field Approvals and STC Projects </vt:lpstr>
      <vt:lpstr>Where Would Someone Start</vt:lpstr>
      <vt:lpstr>Original Manufacture Information</vt:lpstr>
      <vt:lpstr>What Will Be Needed</vt:lpstr>
      <vt:lpstr>Material Properties </vt:lpstr>
      <vt:lpstr>Process Specifications </vt:lpstr>
      <vt:lpstr>Design</vt:lpstr>
      <vt:lpstr>Quality Assurance</vt:lpstr>
      <vt:lpstr>Inspection Used – Before and After </vt:lpstr>
      <vt:lpstr>Design Issues</vt:lpstr>
      <vt:lpstr>Structural Substantiation</vt:lpstr>
      <vt:lpstr>Slide 12</vt:lpstr>
      <vt:lpstr>Effects of Defects Before and After </vt:lpstr>
      <vt:lpstr>Plan Differences between STC and Field Approvals</vt:lpstr>
      <vt:lpstr>Possible Analysis Criteria Pyramid - Fuselage</vt:lpstr>
      <vt:lpstr>Possible Analysis Criteria Pyramid - Empennage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Associated with Modification and Repair of Primary Aircraft Composite Structures</dc:title>
  <dc:creator>sdforness</dc:creator>
  <cp:lastModifiedBy>sdforness</cp:lastModifiedBy>
  <cp:revision>79</cp:revision>
  <dcterms:created xsi:type="dcterms:W3CDTF">2015-09-17T02:04:31Z</dcterms:created>
  <dcterms:modified xsi:type="dcterms:W3CDTF">2016-07-20T12:27:58Z</dcterms:modified>
</cp:coreProperties>
</file>